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98"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34" r:id="rId33"/>
    <p:sldId id="335" r:id="rId34"/>
    <p:sldId id="336" r:id="rId35"/>
    <p:sldId id="328"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90" autoAdjust="0"/>
    <p:restoredTop sz="80530" autoAdjust="0"/>
  </p:normalViewPr>
  <p:slideViewPr>
    <p:cSldViewPr snapToGrid="0">
      <p:cViewPr varScale="1">
        <p:scale>
          <a:sx n="93" d="100"/>
          <a:sy n="93" d="100"/>
        </p:scale>
        <p:origin x="1770" y="9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18E4F-8904-49F0-A966-ED8BC304F0DA}" type="datetimeFigureOut">
              <a:rPr kumimoji="1" lang="ja-JP" altLang="en-US" smtClean="0"/>
              <a:t>2017/6/7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lnSpc>
                    <a:spcPct val="100000"/>
                  </a:lnSpc>
                  <a:spcBef>
                    <a:spcPts val="600"/>
                  </a:spcBef>
                  <a:buNone/>
                </a:pPr>
                <a14:m>
                  <m:oMath xmlns:m="http://schemas.openxmlformats.org/officeDocument/2006/math">
                    <m:r>
                      <a:rPr lang="en-US" altLang="ja-JP" sz="800" i="1" smtClean="0">
                        <a:latin typeface="Cambria Math" panose="02040503050406030204" pitchFamily="18" charset="0"/>
                        <a:ea typeface="Cambria Math" panose="02040503050406030204" pitchFamily="18" charset="0"/>
                      </a:rPr>
                      <m:t>ℱ</m:t>
                    </m:r>
                    <m:d>
                      <m:dPr>
                        <m:begChr m:val="["/>
                        <m:endChr m:val="]"/>
                        <m:ctrlPr>
                          <a:rPr lang="ja-JP" altLang="ja-JP" sz="800" i="1">
                            <a:latin typeface="Cambria Math" panose="02040503050406030204" pitchFamily="18" charset="0"/>
                          </a:rPr>
                        </m:ctrlPr>
                      </m:dPr>
                      <m:e>
                        <m:sSub>
                          <m:sSubPr>
                            <m:ctrlPr>
                              <a:rPr lang="ja-JP" altLang="ja-JP" sz="800" i="1">
                                <a:latin typeface="Cambria Math" panose="02040503050406030204" pitchFamily="18" charset="0"/>
                              </a:rPr>
                            </m:ctrlPr>
                          </m:sSubPr>
                          <m:e>
                            <m:r>
                              <a:rPr lang="en-US" altLang="ja-JP" sz="800" i="1">
                                <a:latin typeface="Cambria Math" panose="02040503050406030204" pitchFamily="18" charset="0"/>
                              </a:rPr>
                              <m:t>𝑔</m:t>
                            </m:r>
                          </m:e>
                          <m:sub>
                            <m:r>
                              <m:rPr>
                                <m:sty m:val="p"/>
                              </m:rPr>
                              <a:rPr lang="en-US" altLang="ja-JP" sz="800">
                                <a:latin typeface="Cambria Math" panose="02040503050406030204" pitchFamily="18" charset="0"/>
                              </a:rPr>
                              <m:t>σ</m:t>
                            </m:r>
                          </m:sub>
                        </m:sSub>
                        <m:d>
                          <m:dPr>
                            <m:ctrlPr>
                              <a:rPr lang="ja-JP" altLang="ja-JP" sz="800" i="1">
                                <a:latin typeface="Cambria Math" panose="02040503050406030204" pitchFamily="18" charset="0"/>
                              </a:rPr>
                            </m:ctrlPr>
                          </m:dPr>
                          <m:e>
                            <m:r>
                              <a:rPr lang="en-US" altLang="ja-JP" sz="800" i="1">
                                <a:latin typeface="Cambria Math" panose="02040503050406030204" pitchFamily="18" charset="0"/>
                              </a:rPr>
                              <m:t>𝑥</m:t>
                            </m:r>
                          </m:e>
                        </m:d>
                      </m:e>
                    </m:d>
                    <m:d>
                      <m:dPr>
                        <m:ctrlPr>
                          <a:rPr lang="ja-JP" altLang="ja-JP" sz="800" i="1">
                            <a:latin typeface="Cambria Math" panose="02040503050406030204" pitchFamily="18" charset="0"/>
                          </a:rPr>
                        </m:ctrlPr>
                      </m:dPr>
                      <m:e>
                        <m:r>
                          <a:rPr lang="en-US" altLang="ja-JP" sz="800" i="1">
                            <a:latin typeface="Cambria Math" panose="02040503050406030204" pitchFamily="18" charset="0"/>
                          </a:rPr>
                          <m:t>𝜔</m:t>
                        </m:r>
                      </m:e>
                    </m:d>
                    <m:r>
                      <a:rPr lang="en-US" altLang="ja-JP" sz="800">
                        <a:latin typeface="Cambria Math" panose="02040503050406030204" pitchFamily="18" charset="0"/>
                      </a:rPr>
                      <m:t>=</m:t>
                    </m:r>
                    <m:nary>
                      <m:naryPr>
                        <m:limLoc m:val="subSup"/>
                        <m:ctrlPr>
                          <a:rPr lang="ja-JP" altLang="ja-JP" sz="800" i="1">
                            <a:latin typeface="Cambria Math" panose="02040503050406030204" pitchFamily="18" charset="0"/>
                          </a:rPr>
                        </m:ctrlPr>
                      </m:naryPr>
                      <m:sub>
                        <m:r>
                          <a:rPr lang="en-US" altLang="ja-JP" sz="800" i="1">
                            <a:latin typeface="Cambria Math" panose="02040503050406030204" pitchFamily="18" charset="0"/>
                          </a:rPr>
                          <m:t>−∞</m:t>
                        </m:r>
                      </m:sub>
                      <m:sup>
                        <m:r>
                          <a:rPr lang="en-US" altLang="ja-JP" sz="800" i="1">
                            <a:latin typeface="Cambria Math" panose="02040503050406030204" pitchFamily="18" charset="0"/>
                          </a:rPr>
                          <m:t>∞</m:t>
                        </m:r>
                      </m:sup>
                      <m:e>
                        <m:f>
                          <m:fPr>
                            <m:ctrlPr>
                              <a:rPr lang="ja-JP" altLang="ja-JP" sz="1200" i="1" smtClean="0">
                                <a:latin typeface="Cambria Math" panose="02040503050406030204" pitchFamily="18" charset="0"/>
                              </a:rPr>
                            </m:ctrlPr>
                          </m:fPr>
                          <m:num>
                            <m:r>
                              <a:rPr lang="en-US" altLang="ja-JP" sz="1200" i="1">
                                <a:latin typeface="Cambria Math" panose="02040503050406030204" pitchFamily="18" charset="0"/>
                              </a:rPr>
                              <m:t>1</m:t>
                            </m:r>
                          </m:num>
                          <m:den>
                            <m:rad>
                              <m:radPr>
                                <m:degHide m:val="on"/>
                                <m:ctrlPr>
                                  <a:rPr lang="ja-JP" altLang="ja-JP" sz="1200" i="1">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
                          <a:rPr lang="en-US" altLang="ja-JP" sz="1200" i="1">
                            <a:latin typeface="Cambria Math" panose="02040503050406030204" pitchFamily="18" charset="0"/>
                          </a:rPr>
                          <m:t> </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2</m:t>
                                    </m:r>
                                  </m:sup>
                                </m:sSup>
                              </m:num>
                              <m:den>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den>
                            </m:f>
                          </m:sup>
                        </m:sSup>
                        <m:sSup>
                          <m:sSupPr>
                            <m:ctrlPr>
                              <a:rPr lang="ja-JP" altLang="ja-JP" sz="800" i="1">
                                <a:latin typeface="Cambria Math" panose="02040503050406030204" pitchFamily="18" charset="0"/>
                              </a:rPr>
                            </m:ctrlPr>
                          </m:sSupPr>
                          <m:e>
                            <m:r>
                              <m:rPr>
                                <m:sty m:val="p"/>
                              </m:rPr>
                              <a:rPr lang="en-US" altLang="ja-JP" sz="800">
                                <a:latin typeface="Cambria Math" panose="02040503050406030204" pitchFamily="18" charset="0"/>
                              </a:rPr>
                              <m:t>e</m:t>
                            </m:r>
                          </m:e>
                          <m:sup>
                            <m:r>
                              <a:rPr lang="en-US" altLang="ja-JP" sz="800" i="1">
                                <a:latin typeface="Cambria Math" panose="02040503050406030204" pitchFamily="18" charset="0"/>
                              </a:rPr>
                              <m:t>−</m:t>
                            </m:r>
                            <m:r>
                              <a:rPr lang="en-US" altLang="ja-JP" sz="800" i="1">
                                <a:latin typeface="Cambria Math" panose="02040503050406030204" pitchFamily="18" charset="0"/>
                              </a:rPr>
                              <m:t>𝜔</m:t>
                            </m:r>
                            <m:r>
                              <a:rPr lang="en-US" altLang="ja-JP" sz="800" i="1">
                                <a:latin typeface="Cambria Math" panose="02040503050406030204" pitchFamily="18" charset="0"/>
                              </a:rPr>
                              <m:t>𝑥𝑖</m:t>
                            </m:r>
                          </m:sup>
                        </m:sSup>
                        <m:r>
                          <a:rPr lang="en-US" altLang="ja-JP" sz="800" i="1">
                            <a:latin typeface="Cambria Math" panose="02040503050406030204" pitchFamily="18" charset="0"/>
                          </a:rPr>
                          <m:t>𝑑𝑥</m:t>
                        </m:r>
                      </m:e>
                    </m:nary>
                    <m:r>
                      <a:rPr lang="en-US" altLang="ja-JP" sz="800" b="0" i="1" smtClean="0">
                        <a:latin typeface="Cambria Math" panose="02040503050406030204" pitchFamily="18" charset="0"/>
                      </a:rPr>
                      <m:t>=</m:t>
                    </m:r>
                    <m:f>
                      <m:fPr>
                        <m:ctrlPr>
                          <a:rPr lang="en-US" altLang="ja-JP" sz="800" b="0" i="1" smtClean="0">
                            <a:latin typeface="Cambria Math" panose="02040503050406030204" pitchFamily="18" charset="0"/>
                          </a:rPr>
                        </m:ctrlPr>
                      </m:fPr>
                      <m:num>
                        <m:r>
                          <a:rPr lang="en-US" altLang="ja-JP" sz="800" b="0" i="1" smtClean="0">
                            <a:latin typeface="Cambria Math" panose="02040503050406030204" pitchFamily="18" charset="0"/>
                          </a:rPr>
                          <m:t>1</m:t>
                        </m:r>
                      </m:num>
                      <m:den>
                        <m:rad>
                          <m:radPr>
                            <m:degHide m:val="on"/>
                            <m:ctrlPr>
                              <a:rPr lang="ja-JP" altLang="ja-JP" sz="1200" i="1" smtClean="0">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b="0" i="1" kern="1200" smtClean="0">
                                <a:solidFill>
                                  <a:schemeClr val="tx1"/>
                                </a:solidFill>
                                <a:effectLst/>
                                <a:latin typeface="Cambria Math" panose="02040503050406030204" pitchFamily="18" charset="0"/>
                                <a:ea typeface="+mn-ea"/>
                                <a:cs typeface="+mn-cs"/>
                              </a:rPr>
                              <m:t>1</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en>
                        </m:f>
                      </m:sup>
                    </m:sSup>
                    <m:r>
                      <a:rPr lang="en-US" altLang="ja-JP" sz="1200" b="0" i="1" smtClean="0">
                        <a:latin typeface="Cambria Math" panose="02040503050406030204" pitchFamily="18" charset="0"/>
                      </a:rPr>
                      <m:t>=</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𝜔</m:t>
                                </m:r>
                              </m:e>
                              <m:sup>
                                <m:r>
                                  <a:rPr lang="en-US" altLang="ja-JP" sz="1200" i="1">
                                    <a:latin typeface="Cambria Math" panose="02040503050406030204" pitchFamily="18" charset="0"/>
                                  </a:rPr>
                                  <m:t>2</m:t>
                                </m:r>
                              </m:sup>
                            </m:sSup>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num>
                          <m:den>
                            <m:r>
                              <a:rPr lang="en-US" altLang="ja-JP" sz="12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𝜋</m:t>
                                </m:r>
                              </m:e>
                              <m:sup>
                                <m:r>
                                  <a:rPr kumimoji="1" lang="en-US" altLang="ja-JP" sz="1200" i="1" kern="1200">
                                    <a:solidFill>
                                      <a:schemeClr val="tx1"/>
                                    </a:solidFill>
                                    <a:effectLst/>
                                    <a:latin typeface="Cambria Math" panose="02040503050406030204" pitchFamily="18" charset="0"/>
                                    <a:ea typeface="+mn-ea"/>
                                    <a:cs typeface="+mn-cs"/>
                                  </a:rPr>
                                  <m:t>2</m:t>
                                </m:r>
                              </m:sup>
                            </m:sSup>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3</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14:m>
                  <m:oMath xmlns:m="http://schemas.openxmlformats.org/officeDocument/2006/math">
                    <m:r>
                      <a:rPr kumimoji="1" lang="en-US" altLang="ja-JP" sz="1200" i="1" kern="120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4</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𝑓</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𝑥</m:t>
                        </m:r>
                      </m:e>
                    </m:d>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lang="ja-JP" altLang="ja-JP" sz="1800" i="1" smtClean="0">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num>
                          <m:den>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r>
                      <a:rPr kumimoji="1" lang="en-US" altLang="ja-JP" sz="1200" b="0" i="1" kern="1200" smtClean="0">
                        <a:solidFill>
                          <a:schemeClr val="tx1"/>
                        </a:solidFill>
                        <a:effectLst/>
                        <a:latin typeface="Cambria Math" panose="02040503050406030204" pitchFamily="18" charset="0"/>
                        <a:ea typeface="+mn-ea"/>
                        <a:cs typeface="+mn-cs"/>
                      </a:rPr>
                      <m:t>=</m:t>
                    </m:r>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1</m:t>
                            </m:r>
                          </m:num>
                          <m:den>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𝜋</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b="0" i="1" kern="1200" smtClean="0">
                                <a:solidFill>
                                  <a:schemeClr val="tx1"/>
                                </a:solidFill>
                                <a:effectLst/>
                                <a:latin typeface="Cambria Math" panose="02040503050406030204" pitchFamily="18" charset="0"/>
                                <a:ea typeface="+mn-ea"/>
                                <a:cs typeface="+mn-cs"/>
                              </a:rPr>
                              <m:t>2</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7.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342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Tree>
    <p:extLst>
      <p:ext uri="{BB962C8B-B14F-4D97-AF65-F5344CB8AC3E}">
        <p14:creationId xmlns:p14="http://schemas.microsoft.com/office/powerpoint/2010/main" val="386398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Tree>
    <p:extLst>
      <p:ext uri="{BB962C8B-B14F-4D97-AF65-F5344CB8AC3E}">
        <p14:creationId xmlns:p14="http://schemas.microsoft.com/office/powerpoint/2010/main" val="371804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Tree>
    <p:extLst>
      <p:ext uri="{BB962C8B-B14F-4D97-AF65-F5344CB8AC3E}">
        <p14:creationId xmlns:p14="http://schemas.microsoft.com/office/powerpoint/2010/main" val="182164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Tree>
    <p:extLst>
      <p:ext uri="{BB962C8B-B14F-4D97-AF65-F5344CB8AC3E}">
        <p14:creationId xmlns:p14="http://schemas.microsoft.com/office/powerpoint/2010/main" val="55214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358347" y="0"/>
            <a:ext cx="5362832" cy="7048500"/>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t>発見した特徴点周囲の勾配ヒストグラムを生成</a:t>
            </a:r>
            <a:endParaRPr lang="en-US" altLang="ja-JP" sz="1800" dirty="0" smtClean="0"/>
          </a:p>
          <a:p>
            <a:pPr>
              <a:lnSpc>
                <a:spcPct val="100000"/>
              </a:lnSpc>
              <a:spcBef>
                <a:spcPts val="600"/>
              </a:spcBef>
            </a:pPr>
            <a:r>
              <a:rPr lang="ja-JP" altLang="en-US" sz="1800" dirty="0" smtClean="0"/>
              <a:t>勾配方向は</a:t>
            </a:r>
            <a:r>
              <a:rPr lang="en-US" altLang="ja-JP" sz="1800" dirty="0" smtClean="0"/>
              <a:t>36</a:t>
            </a:r>
            <a:r>
              <a:rPr lang="ja-JP" altLang="en-US" sz="1800" dirty="0" smtClean="0"/>
              <a:t>分割し中心からの距離で重み付け</a:t>
            </a:r>
            <a:endParaRPr lang="en-US" altLang="ja-JP" sz="1800" dirty="0" smtClean="0"/>
          </a:p>
          <a:p>
            <a:pPr>
              <a:lnSpc>
                <a:spcPct val="100000"/>
              </a:lnSpc>
              <a:spcBef>
                <a:spcPts val="600"/>
              </a:spcBef>
            </a:pPr>
            <a:r>
              <a:rPr lang="ja-JP" altLang="en-US" sz="1800" dirty="0" smtClean="0"/>
              <a:t>ヒストグラムの強度を正規化し強度が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複数検出されることも</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検出した方向に沿って窓を配置</a:t>
            </a:r>
            <a:endParaRPr lang="en-US" altLang="ja-JP" sz="2000" dirty="0" smtClean="0"/>
          </a:p>
          <a:p>
            <a:pPr>
              <a:lnSpc>
                <a:spcPct val="100000"/>
              </a:lnSpc>
              <a:spcBef>
                <a:spcPts val="600"/>
              </a:spcBef>
            </a:pPr>
            <a:r>
              <a:rPr lang="ja-JP" altLang="en-US" sz="2000" dirty="0"/>
              <a:t>窓</a:t>
            </a:r>
            <a:r>
              <a:rPr lang="ja-JP" altLang="en-US" sz="2000" dirty="0" smtClean="0"/>
              <a:t>を</a:t>
            </a:r>
            <a:r>
              <a:rPr lang="en-US" altLang="ja-JP" sz="2000" dirty="0" smtClean="0"/>
              <a:t>4x4</a:t>
            </a:r>
            <a:r>
              <a:rPr lang="ja-JP" altLang="en-US" sz="2000" dirty="0" smtClean="0"/>
              <a:t>分割し，窓内で勾配ヒストグラムを計算する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50" dirty="0"/>
          </a:p>
          <a:p>
            <a:pPr lvl="6">
              <a:lnSpc>
                <a:spcPct val="100000"/>
              </a:lnSpc>
              <a:spcBef>
                <a:spcPts val="600"/>
              </a:spcBef>
            </a:pP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lstStyle/>
          <a:p>
            <a:r>
              <a:rPr lang="ja-JP" altLang="en-US" dirty="0" smtClean="0"/>
              <a:t>デジタル</a:t>
            </a:r>
            <a:r>
              <a:rPr lang="ja-JP" altLang="en-US" dirty="0"/>
              <a:t>メディア</a:t>
            </a:r>
            <a:r>
              <a:rPr lang="ja-JP" altLang="en-US" dirty="0" smtClean="0"/>
              <a:t>処理２、</a:t>
            </a:r>
            <a:r>
              <a:rPr lang="en-US" altLang="ja-JP" dirty="0" smtClean="0"/>
              <a:t>2017</a:t>
            </a:r>
            <a:r>
              <a:rPr lang="ja-JP" altLang="en-US" dirty="0" smtClean="0"/>
              <a:t>（前期）</a:t>
            </a:r>
            <a:endParaRPr kumimoji="1" lang="ja-JP" altLang="en-US" dirty="0"/>
          </a:p>
        </p:txBody>
      </p:sp>
      <p:sp>
        <p:nvSpPr>
          <p:cNvPr id="3" name="コンテンツ プレースホルダー 2"/>
          <p:cNvSpPr>
            <a:spLocks noGrp="1"/>
          </p:cNvSpPr>
          <p:nvPr>
            <p:ph idx="1"/>
          </p:nvPr>
        </p:nvSpPr>
        <p:spPr>
          <a:xfrm>
            <a:off x="483219" y="943276"/>
            <a:ext cx="10982499" cy="5697275"/>
          </a:xfrm>
        </p:spPr>
        <p:txBody>
          <a:bodyPr>
            <a:normAutofit/>
          </a:bodyPr>
          <a:lstStyle/>
          <a:p>
            <a:pPr marL="0" indent="0">
              <a:buNone/>
            </a:pPr>
            <a:r>
              <a:rPr lang="en-US" altLang="ja-JP" sz="1800" strike="sngStrike" dirty="0" smtClean="0">
                <a:solidFill>
                  <a:schemeClr val="bg1">
                    <a:lumMod val="75000"/>
                  </a:schemeClr>
                </a:solidFill>
              </a:rPr>
              <a:t>4/13   </a:t>
            </a:r>
            <a:r>
              <a:rPr lang="ja-JP" altLang="en-US" sz="1800" strike="sngStrike" dirty="0" smtClean="0">
                <a:solidFill>
                  <a:schemeClr val="bg1">
                    <a:lumMod val="75000"/>
                  </a:schemeClr>
                </a:solidFill>
              </a:rPr>
              <a:t>デジタル画像とは </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イントロダクション</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4/20   </a:t>
            </a:r>
            <a:r>
              <a:rPr lang="ja-JP" altLang="en-US" sz="1800" strike="sngStrike" dirty="0" smtClean="0">
                <a:solidFill>
                  <a:schemeClr val="bg1">
                    <a:lumMod val="75000"/>
                  </a:schemeClr>
                </a:solidFill>
              </a:rPr>
              <a:t>フィルタ処理</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画素ごとの濃淡変換、</a:t>
            </a:r>
            <a:r>
              <a:rPr lang="ja-JP" altLang="en-US" sz="1800" strike="sngStrike" dirty="0">
                <a:solidFill>
                  <a:schemeClr val="bg1">
                    <a:lumMod val="75000"/>
                  </a:schemeClr>
                </a:solidFill>
              </a:rPr>
              <a:t>線形フィルタ，非線形</a:t>
            </a:r>
            <a:r>
              <a:rPr lang="ja-JP" altLang="en-US" sz="1800" strike="sngStrike" dirty="0" smtClean="0">
                <a:solidFill>
                  <a:schemeClr val="bg1">
                    <a:lumMod val="75000"/>
                  </a:schemeClr>
                </a:solidFill>
              </a:rPr>
              <a:t>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4/27   </a:t>
            </a:r>
            <a:r>
              <a:rPr lang="ja-JP" altLang="en-US" sz="1800" strike="sngStrike" dirty="0" smtClean="0">
                <a:solidFill>
                  <a:schemeClr val="bg1">
                    <a:lumMod val="75000"/>
                  </a:schemeClr>
                </a:solidFill>
              </a:rPr>
              <a:t>フィルタ処理</a:t>
            </a:r>
            <a:r>
              <a:rPr lang="en-US" altLang="ja-JP" sz="1800" strike="sngStrike" dirty="0">
                <a:solidFill>
                  <a:schemeClr val="bg1">
                    <a:lumMod val="75000"/>
                  </a:schemeClr>
                </a:solidFill>
              </a:rPr>
              <a:t>2</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フーリエ変換，ローパスフィルタ，ハイパスフィルタ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5/11   </a:t>
            </a:r>
            <a:r>
              <a:rPr kumimoji="1" lang="ja-JP" altLang="en-US" sz="1800" strike="sngStrike" dirty="0" smtClean="0">
                <a:solidFill>
                  <a:schemeClr val="bg1">
                    <a:lumMod val="75000"/>
                  </a:schemeClr>
                </a:solidFill>
              </a:rPr>
              <a:t>画像の幾何変換１</a:t>
            </a:r>
            <a:r>
              <a:rPr kumimoji="1" lang="en-US" altLang="ja-JP" sz="1800" strike="sngStrike" dirty="0" smtClean="0">
                <a:solidFill>
                  <a:schemeClr val="bg1">
                    <a:lumMod val="75000"/>
                  </a:schemeClr>
                </a:solidFill>
              </a:rPr>
              <a:t> 	:</a:t>
            </a:r>
            <a:r>
              <a:rPr lang="ja-JP" altLang="en-US" sz="1800" strike="sngStrike" dirty="0" smtClean="0">
                <a:solidFill>
                  <a:schemeClr val="bg1">
                    <a:lumMod val="75000"/>
                  </a:schemeClr>
                </a:solidFill>
              </a:rPr>
              <a:t> アファイン変換</a:t>
            </a:r>
            <a:r>
              <a:rPr lang="en-US" altLang="ja-JP" sz="1800" strike="sngStrike" dirty="0" smtClean="0">
                <a:solidFill>
                  <a:schemeClr val="bg1">
                    <a:lumMod val="75000"/>
                  </a:schemeClr>
                </a:solidFill>
              </a:rPr>
              <a:t>						</a:t>
            </a:r>
            <a:endParaRPr kumimoji="1"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5/18   </a:t>
            </a:r>
            <a:r>
              <a:rPr lang="ja-JP" altLang="en-US" sz="1800" strike="sngStrike" dirty="0" smtClean="0">
                <a:solidFill>
                  <a:schemeClr val="bg1">
                    <a:lumMod val="75000"/>
                  </a:schemeClr>
                </a:solidFill>
              </a:rPr>
              <a:t>画像の</a:t>
            </a:r>
            <a:r>
              <a:rPr lang="ja-JP" altLang="en-US" sz="1800" strike="sngStrike" dirty="0">
                <a:solidFill>
                  <a:schemeClr val="bg1">
                    <a:lumMod val="75000"/>
                  </a:schemeClr>
                </a:solidFill>
              </a:rPr>
              <a:t>幾何</a:t>
            </a:r>
            <a:r>
              <a:rPr lang="ja-JP" altLang="en-US" sz="1800" strike="sngStrike" dirty="0" smtClean="0">
                <a:solidFill>
                  <a:schemeClr val="bg1">
                    <a:lumMod val="75000"/>
                  </a:schemeClr>
                </a:solidFill>
              </a:rPr>
              <a:t>変換２</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画像の補間，イメージモザイキング</a:t>
            </a:r>
            <a:r>
              <a:rPr lang="en-US" altLang="ja-JP" sz="1800" strike="sngStrike" dirty="0" smtClean="0">
                <a:solidFill>
                  <a:schemeClr val="bg1">
                    <a:lumMod val="75000"/>
                  </a:schemeClr>
                </a:solidFill>
              </a:rPr>
              <a:t>		</a:t>
            </a:r>
            <a:r>
              <a:rPr lang="en-US" altLang="ja-JP" sz="1800" strike="sngStrike" dirty="0">
                <a:solidFill>
                  <a:schemeClr val="bg1">
                    <a:lumMod val="75000"/>
                  </a:schemeClr>
                </a:solidFill>
              </a:rPr>
              <a:t>	</a:t>
            </a:r>
            <a:endParaRPr lang="en-US" altLang="ja-JP" sz="1800" strike="sngStrike" dirty="0" smtClean="0">
              <a:solidFill>
                <a:schemeClr val="bg1">
                  <a:lumMod val="75000"/>
                </a:schemeClr>
              </a:solidFill>
            </a:endParaRPr>
          </a:p>
          <a:p>
            <a:pPr marL="0" indent="0">
              <a:buNone/>
            </a:pPr>
            <a:r>
              <a:rPr kumimoji="1" lang="en-US" altLang="ja-JP" sz="1800" strike="sngStrike" dirty="0" smtClean="0">
                <a:solidFill>
                  <a:schemeClr val="bg1">
                    <a:lumMod val="75000"/>
                  </a:schemeClr>
                </a:solidFill>
              </a:rPr>
              <a:t>5/25   </a:t>
            </a:r>
            <a:r>
              <a:rPr kumimoji="1" lang="ja-JP" altLang="en-US" sz="1800" strike="sngStrike" dirty="0" smtClean="0">
                <a:solidFill>
                  <a:schemeClr val="bg1">
                    <a:lumMod val="75000"/>
                  </a:schemeClr>
                </a:solidFill>
              </a:rPr>
              <a:t>画像領域分割　</a:t>
            </a:r>
            <a:r>
              <a:rPr kumimoji="1" lang="en-US" altLang="ja-JP" sz="1800" strike="sngStrike" dirty="0" smtClean="0">
                <a:solidFill>
                  <a:schemeClr val="bg1">
                    <a:lumMod val="75000"/>
                  </a:schemeClr>
                </a:solidFill>
              </a:rPr>
              <a:t>	: </a:t>
            </a:r>
            <a:r>
              <a:rPr kumimoji="1" lang="ja-JP" altLang="en-US" sz="1800" strike="sngStrike" dirty="0" smtClean="0">
                <a:solidFill>
                  <a:schemeClr val="bg1">
                    <a:lumMod val="75000"/>
                  </a:schemeClr>
                </a:solidFill>
              </a:rPr>
              <a:t>領域拡張法，動的輪郭モデル，グラフカット法，</a:t>
            </a:r>
            <a:r>
              <a:rPr kumimoji="1" lang="en-US" altLang="ja-JP" sz="1800" strike="sngStrike" dirty="0" smtClean="0">
                <a:solidFill>
                  <a:schemeClr val="bg1">
                    <a:lumMod val="75000"/>
                  </a:schemeClr>
                </a:solidFill>
              </a:rPr>
              <a:t>		</a:t>
            </a:r>
          </a:p>
          <a:p>
            <a:pPr marL="0" indent="0">
              <a:buNone/>
            </a:pPr>
            <a:r>
              <a:rPr lang="en-US" altLang="ja-JP" sz="1800" strike="sngStrike" dirty="0">
                <a:solidFill>
                  <a:schemeClr val="bg1">
                    <a:lumMod val="75000"/>
                  </a:schemeClr>
                </a:solidFill>
              </a:rPr>
              <a:t>6</a:t>
            </a:r>
            <a:r>
              <a:rPr lang="en-US" altLang="ja-JP" sz="1800" strike="sngStrike" dirty="0" smtClean="0">
                <a:solidFill>
                  <a:schemeClr val="bg1">
                    <a:lumMod val="75000"/>
                  </a:schemeClr>
                </a:solidFill>
              </a:rPr>
              <a:t>/01   </a:t>
            </a:r>
            <a:r>
              <a:rPr lang="ja-JP" altLang="en-US" sz="1800" b="1" strike="sngStrike" dirty="0" smtClean="0">
                <a:solidFill>
                  <a:schemeClr val="bg1">
                    <a:lumMod val="75000"/>
                  </a:schemeClr>
                </a:solidFill>
              </a:rPr>
              <a:t>前半のまとめ </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約</a:t>
            </a:r>
            <a:r>
              <a:rPr kumimoji="1" lang="en-US" altLang="ja-JP" sz="1800" b="1" strike="sngStrike" dirty="0" smtClean="0">
                <a:solidFill>
                  <a:schemeClr val="bg1">
                    <a:lumMod val="75000"/>
                  </a:schemeClr>
                </a:solidFill>
              </a:rPr>
              <a:t>30</a:t>
            </a:r>
            <a:r>
              <a:rPr kumimoji="1" lang="ja-JP" altLang="en-US" sz="1800" b="1" strike="sngStrike" dirty="0" smtClean="0">
                <a:solidFill>
                  <a:schemeClr val="bg1">
                    <a:lumMod val="75000"/>
                  </a:schemeClr>
                </a:solidFill>
              </a:rPr>
              <a:t>分</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と中間試験（約</a:t>
            </a:r>
            <a:r>
              <a:rPr lang="en-US" altLang="ja-JP" sz="1800" b="1" strike="sngStrike" dirty="0">
                <a:solidFill>
                  <a:schemeClr val="bg1">
                    <a:lumMod val="75000"/>
                  </a:schemeClr>
                </a:solidFill>
              </a:rPr>
              <a:t>7</a:t>
            </a:r>
            <a:r>
              <a:rPr kumimoji="1" lang="en-US" altLang="ja-JP" sz="1800" b="1" strike="sngStrike" dirty="0" smtClean="0">
                <a:solidFill>
                  <a:schemeClr val="bg1">
                    <a:lumMod val="75000"/>
                  </a:schemeClr>
                </a:solidFill>
              </a:rPr>
              <a:t>0</a:t>
            </a:r>
            <a:r>
              <a:rPr kumimoji="1" lang="ja-JP" altLang="en-US" sz="1800" b="1" strike="sngStrike" dirty="0" smtClean="0">
                <a:solidFill>
                  <a:schemeClr val="bg1">
                    <a:lumMod val="75000"/>
                  </a:schemeClr>
                </a:solidFill>
              </a:rPr>
              <a:t>分）</a:t>
            </a:r>
            <a:endParaRPr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6/08   </a:t>
            </a:r>
            <a:r>
              <a:rPr lang="ja-JP" altLang="en-US" sz="1800" strike="sngStrike" dirty="0" smtClean="0">
                <a:solidFill>
                  <a:schemeClr val="bg1">
                    <a:lumMod val="75000"/>
                  </a:schemeClr>
                </a:solidFill>
              </a:rPr>
              <a:t>特徴</a:t>
            </a:r>
            <a:r>
              <a:rPr lang="ja-JP" altLang="en-US" sz="1800" strike="sngStrike" dirty="0">
                <a:solidFill>
                  <a:schemeClr val="bg1">
                    <a:lumMod val="75000"/>
                  </a:schemeClr>
                </a:solidFill>
              </a:rPr>
              <a:t>検出</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テンプレートマッチング、コーナー・エッジ検出 </a:t>
            </a:r>
            <a:r>
              <a:rPr lang="en-US" altLang="ja-JP" sz="1800" strike="sngStrike" dirty="0" smtClean="0">
                <a:solidFill>
                  <a:schemeClr val="bg1">
                    <a:lumMod val="75000"/>
                  </a:schemeClr>
                </a:solidFill>
              </a:rPr>
              <a:t>	</a:t>
            </a:r>
            <a:r>
              <a:rPr lang="en-US" altLang="ja-JP" sz="1800" dirty="0" smtClean="0"/>
              <a:t>		</a:t>
            </a:r>
          </a:p>
          <a:p>
            <a:pPr marL="0" indent="0">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err="1" smtClean="0"/>
              <a:t>、</a:t>
            </a:r>
            <a:r>
              <a:rPr lang="en-US" altLang="ja-JP" sz="1800" dirty="0" smtClean="0"/>
              <a:t>SIFT</a:t>
            </a:r>
            <a:r>
              <a:rPr lang="ja-JP" altLang="en-US" sz="1800" dirty="0" smtClean="0"/>
              <a:t>特徴量、</a:t>
            </a:r>
            <a:r>
              <a:rPr lang="en-US" altLang="ja-JP" sz="1800" dirty="0" smtClean="0"/>
              <a:t>Hough</a:t>
            </a:r>
            <a:r>
              <a:rPr lang="ja-JP" altLang="en-US" sz="1800" dirty="0" smtClean="0"/>
              <a:t>変換</a:t>
            </a:r>
            <a:r>
              <a:rPr lang="en-US" altLang="ja-JP" sz="1800" dirty="0" smtClean="0"/>
              <a:t>		</a:t>
            </a:r>
          </a:p>
          <a:p>
            <a:pPr marL="0" indent="0">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811637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Tree>
    <p:extLst>
      <p:ext uri="{BB962C8B-B14F-4D97-AF65-F5344CB8AC3E}">
        <p14:creationId xmlns:p14="http://schemas.microsoft.com/office/powerpoint/2010/main" val="331843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58347" y="247650"/>
            <a:ext cx="5362832" cy="7048500"/>
          </a:xfrm>
        </p:spPr>
        <p:txBody>
          <a:bodyPr>
            <a:normAutofit/>
          </a:bodyPr>
          <a:lstStyle/>
          <a:p>
            <a:pPr marL="457200" indent="-457200">
              <a:buAutoNum type="arabicPeriod"/>
            </a:pPr>
            <a:r>
              <a:rPr kumimoji="1" lang="ja-JP" altLang="en-US" sz="2400" b="1" dirty="0" smtClean="0">
                <a:solidFill>
                  <a:schemeClr val="bg1">
                    <a:lumMod val="65000"/>
                  </a:schemeClr>
                </a:solidFill>
              </a:rPr>
              <a:t>特徴点検出</a:t>
            </a:r>
            <a:endParaRPr lang="en-US" altLang="ja-JP" sz="2400" b="1" dirty="0">
              <a:solidFill>
                <a:schemeClr val="bg1">
                  <a:lumMod val="65000"/>
                </a:schemeClr>
              </a:solidFill>
            </a:endParaRPr>
          </a:p>
          <a:p>
            <a:r>
              <a:rPr kumimoji="1" lang="en-US" altLang="ja-JP" sz="1800" dirty="0" err="1" smtClean="0">
                <a:solidFill>
                  <a:schemeClr val="bg1">
                    <a:lumMod val="65000"/>
                  </a:schemeClr>
                </a:solidFill>
              </a:rPr>
              <a:t>DoG</a:t>
            </a:r>
            <a:r>
              <a:rPr kumimoji="1" lang="ja-JP" altLang="en-US" sz="1800" dirty="0" smtClean="0">
                <a:solidFill>
                  <a:schemeClr val="bg1">
                    <a:lumMod val="65000"/>
                  </a:schemeClr>
                </a:solidFill>
              </a:rPr>
              <a:t>の極大・極小を特徴点とする</a:t>
            </a:r>
            <a:endParaRPr lang="en-US" altLang="ja-JP" sz="1800" dirty="0">
              <a:solidFill>
                <a:schemeClr val="bg1">
                  <a:lumMod val="65000"/>
                </a:schemeClr>
              </a:solidFill>
            </a:endParaRPr>
          </a:p>
          <a:p>
            <a:r>
              <a:rPr lang="en-US" altLang="ja-JP" sz="1800" dirty="0" smtClean="0">
                <a:solidFill>
                  <a:schemeClr val="bg1">
                    <a:lumMod val="65000"/>
                  </a:schemeClr>
                </a:solidFill>
              </a:rPr>
              <a:t>Harris </a:t>
            </a:r>
            <a:r>
              <a:rPr lang="ja-JP" altLang="en-US" sz="1800" dirty="0" smtClean="0">
                <a:solidFill>
                  <a:schemeClr val="bg1">
                    <a:lumMod val="65000"/>
                  </a:schemeClr>
                </a:solidFill>
              </a:rPr>
              <a:t>行列を用いてエッジ点は除去</a:t>
            </a:r>
            <a:endParaRPr lang="en-US" altLang="ja-JP" sz="1800" dirty="0" smtClean="0">
              <a:solidFill>
                <a:schemeClr val="bg1">
                  <a:lumMod val="65000"/>
                </a:schemeClr>
              </a:solidFill>
            </a:endParaRPr>
          </a:p>
          <a:p>
            <a:r>
              <a:rPr lang="ja-JP" altLang="en-US" sz="1800" dirty="0" smtClean="0">
                <a:solidFill>
                  <a:schemeClr val="bg1">
                    <a:lumMod val="65000"/>
                  </a:schemeClr>
                </a:solidFill>
              </a:rPr>
              <a:t>閾値処理でノイズ（極大値が小さい点）も除去</a:t>
            </a:r>
            <a:endParaRPr lang="en-US" altLang="ja-JP" sz="1800" dirty="0" smtClean="0">
              <a:solidFill>
                <a:schemeClr val="bg1">
                  <a:lumMod val="65000"/>
                </a:schemeClr>
              </a:solidFill>
            </a:endParaRPr>
          </a:p>
          <a:p>
            <a:pPr marL="0" indent="0">
              <a:buNone/>
            </a:pPr>
            <a:r>
              <a:rPr lang="en-US" altLang="ja-JP" sz="2400" dirty="0" smtClean="0">
                <a:solidFill>
                  <a:schemeClr val="bg1">
                    <a:lumMod val="65000"/>
                  </a:schemeClr>
                </a:solidFill>
              </a:rPr>
              <a:t>2. </a:t>
            </a:r>
            <a:r>
              <a:rPr lang="ja-JP" altLang="en-US" sz="2400" b="1" dirty="0" smtClean="0">
                <a:solidFill>
                  <a:schemeClr val="bg1">
                    <a:lumMod val="65000"/>
                  </a:schemeClr>
                </a:solidFill>
              </a:rPr>
              <a:t>方向検出</a:t>
            </a:r>
            <a:endParaRPr lang="en-US" altLang="ja-JP" sz="2400" b="1" dirty="0" smtClean="0">
              <a:solidFill>
                <a:schemeClr val="bg1">
                  <a:lumMod val="65000"/>
                </a:schemeClr>
              </a:solidFill>
            </a:endParaRPr>
          </a:p>
          <a:p>
            <a:r>
              <a:rPr lang="ja-JP" altLang="en-US" sz="1800" dirty="0" smtClean="0">
                <a:solidFill>
                  <a:schemeClr val="bg1">
                    <a:lumMod val="65000"/>
                  </a:schemeClr>
                </a:solidFill>
              </a:rPr>
              <a:t>発見した特徴点周囲の勾配ヒストグラムを生成</a:t>
            </a:r>
            <a:endParaRPr lang="en-US" altLang="ja-JP" sz="1800" dirty="0" smtClean="0">
              <a:solidFill>
                <a:schemeClr val="bg1">
                  <a:lumMod val="65000"/>
                </a:schemeClr>
              </a:solidFill>
            </a:endParaRPr>
          </a:p>
          <a:p>
            <a:r>
              <a:rPr lang="ja-JP" altLang="en-US" sz="1800" dirty="0" smtClean="0">
                <a:solidFill>
                  <a:schemeClr val="bg1">
                    <a:lumMod val="65000"/>
                  </a:schemeClr>
                </a:solidFill>
              </a:rPr>
              <a:t>勾配方向は</a:t>
            </a:r>
            <a:r>
              <a:rPr lang="en-US" altLang="ja-JP" sz="1800" dirty="0" smtClean="0">
                <a:solidFill>
                  <a:schemeClr val="bg1">
                    <a:lumMod val="65000"/>
                  </a:schemeClr>
                </a:solidFill>
              </a:rPr>
              <a:t>36</a:t>
            </a:r>
            <a:r>
              <a:rPr lang="ja-JP" altLang="en-US" sz="1800" dirty="0" smtClean="0">
                <a:solidFill>
                  <a:schemeClr val="bg1">
                    <a:lumMod val="65000"/>
                  </a:schemeClr>
                </a:solidFill>
              </a:rPr>
              <a:t>分割し中心からの距離で重み付け</a:t>
            </a:r>
            <a:endParaRPr lang="en-US" altLang="ja-JP" sz="1800" dirty="0" smtClean="0">
              <a:solidFill>
                <a:schemeClr val="bg1">
                  <a:lumMod val="65000"/>
                </a:schemeClr>
              </a:solidFill>
            </a:endParaRPr>
          </a:p>
          <a:p>
            <a:r>
              <a:rPr lang="ja-JP" altLang="en-US" sz="1800" dirty="0" smtClean="0">
                <a:solidFill>
                  <a:schemeClr val="bg1">
                    <a:lumMod val="65000"/>
                  </a:schemeClr>
                </a:solidFill>
              </a:rPr>
              <a:t>ヒストグラムの強度を正規化し強度が</a:t>
            </a:r>
            <a:r>
              <a:rPr lang="en-US" altLang="ja-JP" sz="1800" dirty="0" smtClean="0">
                <a:solidFill>
                  <a:schemeClr val="bg1">
                    <a:lumMod val="65000"/>
                  </a:schemeClr>
                </a:solidFill>
              </a:rPr>
              <a:t>0.8</a:t>
            </a:r>
            <a:r>
              <a:rPr lang="ja-JP" altLang="en-US" sz="1800" dirty="0" smtClean="0">
                <a:solidFill>
                  <a:schemeClr val="bg1">
                    <a:lumMod val="65000"/>
                  </a:schemeClr>
                </a:solidFill>
              </a:rPr>
              <a:t>以上の方向を検出</a:t>
            </a:r>
            <a:r>
              <a:rPr lang="en-US" altLang="ja-JP" sz="1800" dirty="0" smtClean="0">
                <a:solidFill>
                  <a:schemeClr val="bg1">
                    <a:lumMod val="65000"/>
                  </a:schemeClr>
                </a:solidFill>
              </a:rPr>
              <a:t>(</a:t>
            </a:r>
            <a:r>
              <a:rPr lang="ja-JP" altLang="en-US" sz="1800" dirty="0" smtClean="0">
                <a:solidFill>
                  <a:schemeClr val="bg1">
                    <a:lumMod val="65000"/>
                  </a:schemeClr>
                </a:solidFill>
              </a:rPr>
              <a:t>複数検出されることも</a:t>
            </a:r>
            <a:r>
              <a:rPr lang="en-US" altLang="ja-JP" sz="1800" dirty="0" smtClean="0">
                <a:solidFill>
                  <a:schemeClr val="bg1">
                    <a:lumMod val="65000"/>
                  </a:schemeClr>
                </a:solidFill>
              </a:rPr>
              <a:t>)</a:t>
            </a:r>
          </a:p>
          <a:p>
            <a:pPr marL="0" indent="0">
              <a:buNone/>
            </a:pPr>
            <a:r>
              <a:rPr lang="en-US" altLang="ja-JP" sz="2400" dirty="0" smtClean="0">
                <a:solidFill>
                  <a:schemeClr val="bg1">
                    <a:lumMod val="65000"/>
                  </a:schemeClr>
                </a:solidFill>
              </a:rPr>
              <a:t>3. </a:t>
            </a:r>
            <a:r>
              <a:rPr lang="ja-JP" altLang="en-US" sz="2400" b="1" dirty="0" smtClean="0">
                <a:solidFill>
                  <a:schemeClr val="bg1">
                    <a:lumMod val="65000"/>
                  </a:schemeClr>
                </a:solidFill>
              </a:rPr>
              <a:t>特徴ベクトル計算</a:t>
            </a:r>
            <a:endParaRPr lang="en-US" altLang="ja-JP" sz="2400" b="1" dirty="0">
              <a:solidFill>
                <a:schemeClr val="bg1">
                  <a:lumMod val="65000"/>
                </a:schemeClr>
              </a:solidFill>
            </a:endParaRPr>
          </a:p>
          <a:p>
            <a:r>
              <a:rPr lang="ja-JP" altLang="en-US" sz="2000" dirty="0" smtClean="0">
                <a:solidFill>
                  <a:schemeClr val="bg1">
                    <a:lumMod val="65000"/>
                  </a:schemeClr>
                </a:solidFill>
              </a:rPr>
              <a:t>検出した方向に沿って窓を配置</a:t>
            </a:r>
            <a:endParaRPr lang="en-US" altLang="ja-JP" sz="2000" dirty="0" smtClean="0">
              <a:solidFill>
                <a:schemeClr val="bg1">
                  <a:lumMod val="65000"/>
                </a:schemeClr>
              </a:solidFill>
            </a:endParaRPr>
          </a:p>
          <a:p>
            <a:r>
              <a:rPr lang="ja-JP" altLang="en-US" sz="2000" dirty="0">
                <a:solidFill>
                  <a:schemeClr val="bg1">
                    <a:lumMod val="65000"/>
                  </a:schemeClr>
                </a:solidFill>
              </a:rPr>
              <a:t>窓</a:t>
            </a:r>
            <a:r>
              <a:rPr lang="ja-JP" altLang="en-US" sz="2000" dirty="0" smtClean="0">
                <a:solidFill>
                  <a:schemeClr val="bg1">
                    <a:lumMod val="65000"/>
                  </a:schemeClr>
                </a:solidFill>
              </a:rPr>
              <a:t>を</a:t>
            </a:r>
            <a:r>
              <a:rPr lang="en-US" altLang="ja-JP" sz="2000" dirty="0" smtClean="0">
                <a:solidFill>
                  <a:schemeClr val="bg1">
                    <a:lumMod val="65000"/>
                  </a:schemeClr>
                </a:solidFill>
              </a:rPr>
              <a:t>4x4</a:t>
            </a:r>
            <a:r>
              <a:rPr lang="ja-JP" altLang="en-US" sz="2000" dirty="0" smtClean="0">
                <a:solidFill>
                  <a:schemeClr val="bg1">
                    <a:lumMod val="65000"/>
                  </a:schemeClr>
                </a:solidFill>
              </a:rPr>
              <a:t>分割し，窓内で勾配ヒストグラムを計算する</a:t>
            </a:r>
            <a:endParaRPr lang="en-US" altLang="ja-JP" sz="2000" dirty="0" smtClean="0">
              <a:solidFill>
                <a:schemeClr val="bg1">
                  <a:lumMod val="65000"/>
                </a:schemeClr>
              </a:solidFill>
            </a:endParaRPr>
          </a:p>
          <a:p>
            <a:r>
              <a:rPr lang="ja-JP" altLang="en-US" sz="2000" dirty="0" smtClean="0">
                <a:solidFill>
                  <a:schemeClr val="bg1">
                    <a:lumMod val="65000"/>
                  </a:schemeClr>
                </a:solidFill>
              </a:rPr>
              <a:t>勾配ヒストグラムを特徴ベクトルとする</a:t>
            </a:r>
            <a:endParaRPr lang="en-US" altLang="ja-JP" sz="2000" dirty="0" smtClean="0">
              <a:solidFill>
                <a:schemeClr val="bg1">
                  <a:lumMod val="65000"/>
                </a:schemeClr>
              </a:solidFill>
            </a:endParaRPr>
          </a:p>
          <a:p>
            <a:pPr lvl="1"/>
            <a:r>
              <a:rPr lang="ja-JP" altLang="en-US" sz="1600" dirty="0" smtClean="0">
                <a:solidFill>
                  <a:schemeClr val="bg1">
                    <a:lumMod val="65000"/>
                  </a:schemeClr>
                </a:solidFill>
              </a:rPr>
              <a:t>勾配は</a:t>
            </a:r>
            <a:r>
              <a:rPr lang="en-US" altLang="ja-JP" sz="1600" dirty="0" smtClean="0">
                <a:solidFill>
                  <a:schemeClr val="bg1">
                    <a:lumMod val="65000"/>
                  </a:schemeClr>
                </a:solidFill>
              </a:rPr>
              <a:t>8</a:t>
            </a:r>
            <a:r>
              <a:rPr lang="ja-JP" altLang="en-US" sz="1600" dirty="0" smtClean="0">
                <a:solidFill>
                  <a:schemeClr val="bg1">
                    <a:lumMod val="65000"/>
                  </a:schemeClr>
                </a:solidFill>
              </a:rPr>
              <a:t>方向に量子化</a:t>
            </a:r>
            <a:endParaRPr lang="en-US" altLang="ja-JP" sz="1600" dirty="0" smtClean="0">
              <a:solidFill>
                <a:schemeClr val="bg1">
                  <a:lumMod val="65000"/>
                </a:schemeClr>
              </a:solidFill>
            </a:endParaRPr>
          </a:p>
          <a:p>
            <a:pPr lvl="1"/>
            <a:r>
              <a:rPr lang="en-US" altLang="ja-JP" sz="1600" dirty="0" smtClean="0">
                <a:solidFill>
                  <a:schemeClr val="bg1">
                    <a:lumMod val="65000"/>
                  </a:schemeClr>
                </a:solidFill>
              </a:rPr>
              <a:t>4*4*8 = 128</a:t>
            </a:r>
            <a:r>
              <a:rPr lang="ja-JP" altLang="en-US" sz="1600" dirty="0" smtClean="0">
                <a:solidFill>
                  <a:schemeClr val="bg1">
                    <a:lumMod val="65000"/>
                  </a:schemeClr>
                </a:solidFill>
              </a:rPr>
              <a:t>次元</a:t>
            </a:r>
            <a:r>
              <a:rPr lang="ja-JP" altLang="en-US" sz="1600" dirty="0">
                <a:solidFill>
                  <a:schemeClr val="bg1">
                    <a:lumMod val="65000"/>
                  </a:schemeClr>
                </a:solidFill>
              </a:rPr>
              <a:t>ベクトル</a:t>
            </a:r>
            <a:r>
              <a:rPr lang="ja-JP" altLang="en-US" sz="1600" dirty="0" smtClean="0">
                <a:solidFill>
                  <a:schemeClr val="bg1">
                    <a:lumMod val="65000"/>
                  </a:schemeClr>
                </a:solidFill>
              </a:rPr>
              <a:t>に</a:t>
            </a:r>
            <a:endParaRPr lang="en-US" altLang="ja-JP" sz="1600" dirty="0" smtClean="0">
              <a:solidFill>
                <a:schemeClr val="bg1">
                  <a:lumMod val="65000"/>
                </a:schemeClr>
              </a:solidFill>
            </a:endParaRPr>
          </a:p>
          <a:p>
            <a:pPr marL="457200" lvl="1" indent="0">
              <a:buNone/>
            </a:pPr>
            <a:endParaRPr lang="en-US" altLang="ja-JP" sz="1050" dirty="0" smtClean="0">
              <a:solidFill>
                <a:schemeClr val="bg1">
                  <a:lumMod val="65000"/>
                </a:schemeClr>
              </a:solidFill>
            </a:endParaRPr>
          </a:p>
          <a:p>
            <a:pPr marL="0" indent="0">
              <a:buNone/>
            </a:pPr>
            <a:r>
              <a:rPr lang="en-US" altLang="ja-JP" sz="2000" dirty="0" smtClean="0">
                <a:solidFill>
                  <a:schemeClr val="bg1">
                    <a:lumMod val="65000"/>
                  </a:schemeClr>
                </a:solidFill>
                <a:sym typeface="Wingdings" panose="05000000000000000000" pitchFamily="2" charset="2"/>
              </a:rPr>
              <a:t> </a:t>
            </a:r>
            <a:r>
              <a:rPr lang="ja-JP" altLang="en-US" sz="2000" dirty="0" smtClean="0">
                <a:solidFill>
                  <a:schemeClr val="bg1">
                    <a:lumMod val="65000"/>
                  </a:schemeClr>
                </a:solidFill>
                <a:sym typeface="Wingdings" panose="05000000000000000000" pitchFamily="2" charset="2"/>
              </a:rPr>
              <a:t>特徴点周囲の勾配方向分布を特徴量とする</a:t>
            </a:r>
            <a:endParaRPr lang="en-US" altLang="ja-JP" sz="2000" dirty="0" smtClean="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スケールを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考慮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そのスケールの窓内でヒストグラムを計算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Tree>
    <p:extLst>
      <p:ext uri="{BB962C8B-B14F-4D97-AF65-F5344CB8AC3E}">
        <p14:creationId xmlns:p14="http://schemas.microsoft.com/office/powerpoint/2010/main" val="2170854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pic>
        <p:nvPicPr>
          <p:cNvPr id="4" name="図 3"/>
          <p:cNvPicPr>
            <a:picLocks noChangeAspect="1"/>
          </p:cNvPicPr>
          <p:nvPr/>
        </p:nvPicPr>
        <p:blipFill rotWithShape="1">
          <a:blip r:embed="rId3">
            <a:lum bright="20000" contrast="20000"/>
          </a:blip>
          <a:srcRect l="2764" t="16580" r="70978" b="18455"/>
          <a:stretch/>
        </p:blipFill>
        <p:spPr>
          <a:xfrm rot="10800000">
            <a:off x="8737600" y="3390898"/>
            <a:ext cx="3086100" cy="3062898"/>
          </a:xfrm>
          <a:prstGeom prst="rect">
            <a:avLst/>
          </a:prstGeom>
        </p:spPr>
      </p:pic>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4"/>
          <a:stretch>
            <a:fillRect/>
          </a:stretch>
        </p:blipFill>
        <p:spPr>
          <a:xfrm>
            <a:off x="7569200" y="310481"/>
            <a:ext cx="4152900" cy="2713836"/>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Tree>
    <p:extLst>
      <p:ext uri="{BB962C8B-B14F-4D97-AF65-F5344CB8AC3E}">
        <p14:creationId xmlns:p14="http://schemas.microsoft.com/office/powerpoint/2010/main" val="257320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9007</TotalTime>
  <Words>2117</Words>
  <Application>Microsoft Office PowerPoint</Application>
  <PresentationFormat>ワイド画面</PresentationFormat>
  <Paragraphs>484</Paragraphs>
  <Slides>35</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274</cp:revision>
  <dcterms:created xsi:type="dcterms:W3CDTF">2017-01-19T02:23:36Z</dcterms:created>
  <dcterms:modified xsi:type="dcterms:W3CDTF">2017-06-07T05:36:09Z</dcterms:modified>
</cp:coreProperties>
</file>